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sldIdLst>
    <p:sldId id="256" r:id="rId5"/>
    <p:sldId id="261" r:id="rId6"/>
    <p:sldId id="257" r:id="rId7"/>
    <p:sldId id="258" r:id="rId8"/>
    <p:sldId id="259" r:id="rId9"/>
    <p:sldId id="260" r:id="rId10"/>
    <p:sldId id="264" r:id="rId11"/>
    <p:sldId id="262" r:id="rId12"/>
    <p:sldId id="265" r:id="rId13"/>
    <p:sldId id="266" r:id="rId14"/>
    <p:sldId id="263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A78D07-B076-4FFF-AE53-1138016EFABF}" v="2" dt="2022-10-10T07:00:53.6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z Jażdżewski" userId="S::tjazdzewski@agh.edu.pl::8d484c5d-343b-48d0-9a1d-d6fae3e98ae7" providerId="AD" clId="Web-{5AA78D07-B076-4FFF-AE53-1138016EFABF}"/>
    <pc:docChg chg="sldOrd">
      <pc:chgData name="Tomasz Jażdżewski" userId="S::tjazdzewski@agh.edu.pl::8d484c5d-343b-48d0-9a1d-d6fae3e98ae7" providerId="AD" clId="Web-{5AA78D07-B076-4FFF-AE53-1138016EFABF}" dt="2022-10-10T07:00:53.670" v="1"/>
      <pc:docMkLst>
        <pc:docMk/>
      </pc:docMkLst>
      <pc:sldChg chg="ord">
        <pc:chgData name="Tomasz Jażdżewski" userId="S::tjazdzewski@agh.edu.pl::8d484c5d-343b-48d0-9a1d-d6fae3e98ae7" providerId="AD" clId="Web-{5AA78D07-B076-4FFF-AE53-1138016EFABF}" dt="2022-10-10T07:00:47.076" v="0"/>
        <pc:sldMkLst>
          <pc:docMk/>
          <pc:sldMk cId="2465873080" sldId="265"/>
        </pc:sldMkLst>
      </pc:sldChg>
      <pc:sldChg chg="ord">
        <pc:chgData name="Tomasz Jażdżewski" userId="S::tjazdzewski@agh.edu.pl::8d484c5d-343b-48d0-9a1d-d6fae3e98ae7" providerId="AD" clId="Web-{5AA78D07-B076-4FFF-AE53-1138016EFABF}" dt="2022-10-10T07:00:53.670" v="1"/>
        <pc:sldMkLst>
          <pc:docMk/>
          <pc:sldMk cId="947892169" sldId="26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FF93A-BDF1-4402-9A86-ABF75EA566E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0710117-04D3-454D-A21F-4993BF98644A}">
      <dgm:prSet/>
      <dgm:spPr/>
      <dgm:t>
        <a:bodyPr/>
        <a:lstStyle/>
        <a:p>
          <a:r>
            <a:rPr lang="pl-PL" b="1"/>
            <a:t>1 do 1 </a:t>
          </a:r>
          <a:r>
            <a:rPr lang="pl-PL"/>
            <a:t>– relacja w której rekord z tabeli jest przypisany tylko do jednego rekordu w drugiej np. pesel-osoba  </a:t>
          </a:r>
          <a:endParaRPr lang="en-US"/>
        </a:p>
      </dgm:t>
    </dgm:pt>
    <dgm:pt modelId="{EDD5B952-40ED-419C-807C-C3D7DD652AC5}" type="parTrans" cxnId="{89C8883E-5003-440A-93BD-9D960ED85DE1}">
      <dgm:prSet/>
      <dgm:spPr/>
      <dgm:t>
        <a:bodyPr/>
        <a:lstStyle/>
        <a:p>
          <a:endParaRPr lang="en-US"/>
        </a:p>
      </dgm:t>
    </dgm:pt>
    <dgm:pt modelId="{535C3DF5-E34B-498B-BD96-D07C9E5BDEF0}" type="sibTrans" cxnId="{89C8883E-5003-440A-93BD-9D960ED85DE1}">
      <dgm:prSet/>
      <dgm:spPr/>
      <dgm:t>
        <a:bodyPr/>
        <a:lstStyle/>
        <a:p>
          <a:endParaRPr lang="en-US"/>
        </a:p>
      </dgm:t>
    </dgm:pt>
    <dgm:pt modelId="{B34DA561-C0A9-46BB-A6D5-D536B01ACFE8}">
      <dgm:prSet/>
      <dgm:spPr/>
      <dgm:t>
        <a:bodyPr/>
        <a:lstStyle/>
        <a:p>
          <a:r>
            <a:rPr lang="pl-PL" b="1"/>
            <a:t>1 do wielu </a:t>
          </a:r>
          <a:r>
            <a:rPr lang="pl-PL"/>
            <a:t>– jeden rekord w tabeli jest związany wieloma rekordami w innej tabeli np. 1 producent – wiele produktów </a:t>
          </a:r>
          <a:endParaRPr lang="en-US"/>
        </a:p>
      </dgm:t>
    </dgm:pt>
    <dgm:pt modelId="{654ED7E7-E102-49C5-B426-C68411A6780D}" type="parTrans" cxnId="{A59F10AE-F839-4584-B2B4-C305B962B11E}">
      <dgm:prSet/>
      <dgm:spPr/>
      <dgm:t>
        <a:bodyPr/>
        <a:lstStyle/>
        <a:p>
          <a:endParaRPr lang="en-US"/>
        </a:p>
      </dgm:t>
    </dgm:pt>
    <dgm:pt modelId="{2E7DDF18-4369-4661-A0F8-73327F6C945B}" type="sibTrans" cxnId="{A59F10AE-F839-4584-B2B4-C305B962B11E}">
      <dgm:prSet/>
      <dgm:spPr/>
      <dgm:t>
        <a:bodyPr/>
        <a:lstStyle/>
        <a:p>
          <a:endParaRPr lang="en-US"/>
        </a:p>
      </dgm:t>
    </dgm:pt>
    <dgm:pt modelId="{57E4A012-B0AE-4689-90E8-C6AB84975BA9}">
      <dgm:prSet/>
      <dgm:spPr/>
      <dgm:t>
        <a:bodyPr/>
        <a:lstStyle/>
        <a:p>
          <a:r>
            <a:rPr lang="pl-PL" b="1"/>
            <a:t>Wiele do wielu – </a:t>
          </a:r>
          <a:r>
            <a:rPr lang="pl-PL"/>
            <a:t>wiele rekordów z jednej tabeli może być powiązane z wieloma </a:t>
          </a:r>
          <a:r>
            <a:rPr lang="pl-PL" b="1"/>
            <a:t> </a:t>
          </a:r>
          <a:r>
            <a:rPr lang="pl-PL"/>
            <a:t>rekordami z innej tabeli, </a:t>
          </a:r>
          <a:br>
            <a:rPr lang="pl-PL"/>
          </a:br>
          <a:r>
            <a:rPr lang="pl-PL"/>
            <a:t>np. wiele typów samochodu – może być produkowane przez wielu producentów samochodów </a:t>
          </a:r>
          <a:endParaRPr lang="en-US"/>
        </a:p>
      </dgm:t>
    </dgm:pt>
    <dgm:pt modelId="{349146B7-D1A0-4964-9460-B5DE4011F82D}" type="parTrans" cxnId="{D354A5CE-77E4-4CCA-AF79-D4E6CC6C3910}">
      <dgm:prSet/>
      <dgm:spPr/>
      <dgm:t>
        <a:bodyPr/>
        <a:lstStyle/>
        <a:p>
          <a:endParaRPr lang="en-US"/>
        </a:p>
      </dgm:t>
    </dgm:pt>
    <dgm:pt modelId="{99A9890C-3652-47C1-A50B-82AA8EAD197C}" type="sibTrans" cxnId="{D354A5CE-77E4-4CCA-AF79-D4E6CC6C3910}">
      <dgm:prSet/>
      <dgm:spPr/>
      <dgm:t>
        <a:bodyPr/>
        <a:lstStyle/>
        <a:p>
          <a:endParaRPr lang="en-US"/>
        </a:p>
      </dgm:t>
    </dgm:pt>
    <dgm:pt modelId="{31C7929E-74E4-4E93-9E69-6552BCACFA32}" type="pres">
      <dgm:prSet presAssocID="{5DEFF93A-BDF1-4402-9A86-ABF75EA566EC}" presName="linear" presStyleCnt="0">
        <dgm:presLayoutVars>
          <dgm:animLvl val="lvl"/>
          <dgm:resizeHandles val="exact"/>
        </dgm:presLayoutVars>
      </dgm:prSet>
      <dgm:spPr/>
    </dgm:pt>
    <dgm:pt modelId="{3A0F4455-F520-44A8-A6B6-88C616E325A3}" type="pres">
      <dgm:prSet presAssocID="{00710117-04D3-454D-A21F-4993BF98644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708BF52-7068-4BF8-BD64-ABB1627A50BF}" type="pres">
      <dgm:prSet presAssocID="{535C3DF5-E34B-498B-BD96-D07C9E5BDEF0}" presName="spacer" presStyleCnt="0"/>
      <dgm:spPr/>
    </dgm:pt>
    <dgm:pt modelId="{12140FE9-64C7-44CC-B9A7-76FA4EBF8FBF}" type="pres">
      <dgm:prSet presAssocID="{B34DA561-C0A9-46BB-A6D5-D536B01ACFE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D2D0672-AAEF-4085-B773-C62547CE5D86}" type="pres">
      <dgm:prSet presAssocID="{2E7DDF18-4369-4661-A0F8-73327F6C945B}" presName="spacer" presStyleCnt="0"/>
      <dgm:spPr/>
    </dgm:pt>
    <dgm:pt modelId="{EC9184D0-FFE2-4AB8-BC59-2A6B03B50DBA}" type="pres">
      <dgm:prSet presAssocID="{57E4A012-B0AE-4689-90E8-C6AB84975BA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5A8D41D-0D97-470F-B57D-50E9C112108F}" type="presOf" srcId="{57E4A012-B0AE-4689-90E8-C6AB84975BA9}" destId="{EC9184D0-FFE2-4AB8-BC59-2A6B03B50DBA}" srcOrd="0" destOrd="0" presId="urn:microsoft.com/office/officeart/2005/8/layout/vList2"/>
    <dgm:cxn modelId="{89C8883E-5003-440A-93BD-9D960ED85DE1}" srcId="{5DEFF93A-BDF1-4402-9A86-ABF75EA566EC}" destId="{00710117-04D3-454D-A21F-4993BF98644A}" srcOrd="0" destOrd="0" parTransId="{EDD5B952-40ED-419C-807C-C3D7DD652AC5}" sibTransId="{535C3DF5-E34B-498B-BD96-D07C9E5BDEF0}"/>
    <dgm:cxn modelId="{DD08ED67-15DD-4E0A-8260-F5AA852E1DAD}" type="presOf" srcId="{B34DA561-C0A9-46BB-A6D5-D536B01ACFE8}" destId="{12140FE9-64C7-44CC-B9A7-76FA4EBF8FBF}" srcOrd="0" destOrd="0" presId="urn:microsoft.com/office/officeart/2005/8/layout/vList2"/>
    <dgm:cxn modelId="{D0B16F95-390A-4D73-94D5-973CC7FE8A2D}" type="presOf" srcId="{00710117-04D3-454D-A21F-4993BF98644A}" destId="{3A0F4455-F520-44A8-A6B6-88C616E325A3}" srcOrd="0" destOrd="0" presId="urn:microsoft.com/office/officeart/2005/8/layout/vList2"/>
    <dgm:cxn modelId="{E4C28895-ED63-4128-97F6-AC025CC3B92A}" type="presOf" srcId="{5DEFF93A-BDF1-4402-9A86-ABF75EA566EC}" destId="{31C7929E-74E4-4E93-9E69-6552BCACFA32}" srcOrd="0" destOrd="0" presId="urn:microsoft.com/office/officeart/2005/8/layout/vList2"/>
    <dgm:cxn modelId="{A59F10AE-F839-4584-B2B4-C305B962B11E}" srcId="{5DEFF93A-BDF1-4402-9A86-ABF75EA566EC}" destId="{B34DA561-C0A9-46BB-A6D5-D536B01ACFE8}" srcOrd="1" destOrd="0" parTransId="{654ED7E7-E102-49C5-B426-C68411A6780D}" sibTransId="{2E7DDF18-4369-4661-A0F8-73327F6C945B}"/>
    <dgm:cxn modelId="{D354A5CE-77E4-4CCA-AF79-D4E6CC6C3910}" srcId="{5DEFF93A-BDF1-4402-9A86-ABF75EA566EC}" destId="{57E4A012-B0AE-4689-90E8-C6AB84975BA9}" srcOrd="2" destOrd="0" parTransId="{349146B7-D1A0-4964-9460-B5DE4011F82D}" sibTransId="{99A9890C-3652-47C1-A50B-82AA8EAD197C}"/>
    <dgm:cxn modelId="{11FDA987-5BEC-429D-84E4-ADADA2EA5937}" type="presParOf" srcId="{31C7929E-74E4-4E93-9E69-6552BCACFA32}" destId="{3A0F4455-F520-44A8-A6B6-88C616E325A3}" srcOrd="0" destOrd="0" presId="urn:microsoft.com/office/officeart/2005/8/layout/vList2"/>
    <dgm:cxn modelId="{5D1387D4-0318-4D38-9908-436B810E02F1}" type="presParOf" srcId="{31C7929E-74E4-4E93-9E69-6552BCACFA32}" destId="{B708BF52-7068-4BF8-BD64-ABB1627A50BF}" srcOrd="1" destOrd="0" presId="urn:microsoft.com/office/officeart/2005/8/layout/vList2"/>
    <dgm:cxn modelId="{0B58FDE3-37C0-4365-96AE-5F8224AADF02}" type="presParOf" srcId="{31C7929E-74E4-4E93-9E69-6552BCACFA32}" destId="{12140FE9-64C7-44CC-B9A7-76FA4EBF8FBF}" srcOrd="2" destOrd="0" presId="urn:microsoft.com/office/officeart/2005/8/layout/vList2"/>
    <dgm:cxn modelId="{A1B4A97B-3F72-40B8-AD44-474A612263B1}" type="presParOf" srcId="{31C7929E-74E4-4E93-9E69-6552BCACFA32}" destId="{2D2D0672-AAEF-4085-B773-C62547CE5D86}" srcOrd="3" destOrd="0" presId="urn:microsoft.com/office/officeart/2005/8/layout/vList2"/>
    <dgm:cxn modelId="{B5490EF1-4293-4DBD-AFF2-C45012ED15C7}" type="presParOf" srcId="{31C7929E-74E4-4E93-9E69-6552BCACFA32}" destId="{EC9184D0-FFE2-4AB8-BC59-2A6B03B50DB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0F4455-F520-44A8-A6B6-88C616E325A3}">
      <dsp:nvSpPr>
        <dsp:cNvPr id="0" name=""/>
        <dsp:cNvSpPr/>
      </dsp:nvSpPr>
      <dsp:spPr>
        <a:xfrm>
          <a:off x="0" y="455954"/>
          <a:ext cx="6967728" cy="15149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/>
            <a:t>1 do 1 </a:t>
          </a:r>
          <a:r>
            <a:rPr lang="pl-PL" sz="2100" kern="1200"/>
            <a:t>– relacja w której rekord z tabeli jest przypisany tylko do jednego rekordu w drugiej np. pesel-osoba  </a:t>
          </a:r>
          <a:endParaRPr lang="en-US" sz="2100" kern="1200"/>
        </a:p>
      </dsp:txBody>
      <dsp:txXfrm>
        <a:off x="73956" y="529910"/>
        <a:ext cx="6819816" cy="1367078"/>
      </dsp:txXfrm>
    </dsp:sp>
    <dsp:sp modelId="{12140FE9-64C7-44CC-B9A7-76FA4EBF8FBF}">
      <dsp:nvSpPr>
        <dsp:cNvPr id="0" name=""/>
        <dsp:cNvSpPr/>
      </dsp:nvSpPr>
      <dsp:spPr>
        <a:xfrm>
          <a:off x="0" y="2031424"/>
          <a:ext cx="6967728" cy="1514990"/>
        </a:xfrm>
        <a:prstGeom prst="roundRect">
          <a:avLst/>
        </a:prstGeom>
        <a:solidFill>
          <a:schemeClr val="accent2">
            <a:hueOff val="-1224775"/>
            <a:satOff val="-5657"/>
            <a:lumOff val="-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/>
            <a:t>1 do wielu </a:t>
          </a:r>
          <a:r>
            <a:rPr lang="pl-PL" sz="2100" kern="1200"/>
            <a:t>– jeden rekord w tabeli jest związany wieloma rekordami w innej tabeli np. 1 producent – wiele produktów </a:t>
          </a:r>
          <a:endParaRPr lang="en-US" sz="2100" kern="1200"/>
        </a:p>
      </dsp:txBody>
      <dsp:txXfrm>
        <a:off x="73956" y="2105380"/>
        <a:ext cx="6819816" cy="1367078"/>
      </dsp:txXfrm>
    </dsp:sp>
    <dsp:sp modelId="{EC9184D0-FFE2-4AB8-BC59-2A6B03B50DBA}">
      <dsp:nvSpPr>
        <dsp:cNvPr id="0" name=""/>
        <dsp:cNvSpPr/>
      </dsp:nvSpPr>
      <dsp:spPr>
        <a:xfrm>
          <a:off x="0" y="3606895"/>
          <a:ext cx="6967728" cy="1514990"/>
        </a:xfrm>
        <a:prstGeom prst="round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/>
            <a:t>Wiele do wielu – </a:t>
          </a:r>
          <a:r>
            <a:rPr lang="pl-PL" sz="2100" kern="1200"/>
            <a:t>wiele rekordów z jednej tabeli może być powiązane z wieloma </a:t>
          </a:r>
          <a:r>
            <a:rPr lang="pl-PL" sz="2100" b="1" kern="1200"/>
            <a:t> </a:t>
          </a:r>
          <a:r>
            <a:rPr lang="pl-PL" sz="2100" kern="1200"/>
            <a:t>rekordami z innej tabeli, </a:t>
          </a:r>
          <a:br>
            <a:rPr lang="pl-PL" sz="2100" kern="1200"/>
          </a:br>
          <a:r>
            <a:rPr lang="pl-PL" sz="2100" kern="1200"/>
            <a:t>np. wiele typów samochodu – może być produkowane przez wielu producentów samochodów </a:t>
          </a:r>
          <a:endParaRPr lang="en-US" sz="2100" kern="1200"/>
        </a:p>
      </dsp:txBody>
      <dsp:txXfrm>
        <a:off x="73956" y="3680851"/>
        <a:ext cx="6819816" cy="13670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954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48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52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4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61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9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2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24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19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4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0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tjazdzewski@agh.edu.p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24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9A72C5-9B6B-4002-A1F7-74A01F574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690" y="405575"/>
            <a:ext cx="6430414" cy="1371600"/>
          </a:xfrm>
        </p:spPr>
        <p:txBody>
          <a:bodyPr anchor="ctr">
            <a:normAutofit/>
          </a:bodyPr>
          <a:lstStyle/>
          <a:p>
            <a:r>
              <a:rPr lang="pl-PL" sz="4000" dirty="0"/>
              <a:t>Podstawy Baz danych</a:t>
            </a:r>
            <a:endParaRPr lang="en-AU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C9B6E-C6BE-4081-A677-947C3BF40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4796" y="498698"/>
            <a:ext cx="2893382" cy="1185353"/>
          </a:xfrm>
        </p:spPr>
        <p:txBody>
          <a:bodyPr anchor="ctr">
            <a:normAutofit/>
          </a:bodyPr>
          <a:lstStyle/>
          <a:p>
            <a:r>
              <a:rPr lang="pl-PL" sz="1800" dirty="0"/>
              <a:t>Wstęp do baz danych i omówienie wymagań </a:t>
            </a:r>
            <a:endParaRPr lang="en-AU" sz="1800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BD7C589-902D-43C2-ABA2-AD824B5FA2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280"/>
          <a:stretch/>
        </p:blipFill>
        <p:spPr>
          <a:xfrm>
            <a:off x="1684512" y="2091095"/>
            <a:ext cx="882644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8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4C070-EE7F-4537-ACA2-A2C4D6BAB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pl-PL" sz="2800"/>
              <a:t>UWAGA</a:t>
            </a:r>
            <a:endParaRPr lang="en-AU" sz="28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F1AC4-E2AD-4039-970D-A25266AE7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pl-PL" sz="1700"/>
              <a:t>Relacja </a:t>
            </a:r>
            <a:r>
              <a:rPr lang="pl-PL" sz="1700" b="1"/>
              <a:t>wiele do wielu </a:t>
            </a:r>
            <a:r>
              <a:rPr lang="pl-PL" sz="1700"/>
              <a:t> nie jest wspierana przez relacyjne bazy dany. Zazwyczaj stosuje się tzw. tabele pomocniczą zmieniającą daną relacje na dwie relacje jeden do wielu </a:t>
            </a:r>
            <a:endParaRPr lang="en-AU" sz="17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696038-C486-4AB9-888B-C0859209C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967" y="2151147"/>
            <a:ext cx="6921940" cy="26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9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0" name="Rectangle 13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1" name="Rectangle 14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2" name="Rectangle 14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2732C-862B-47BD-8FC2-ACED06FD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pl-PL"/>
              <a:t>Klucz Prywatny, Klucz Obcy </a:t>
            </a:r>
            <a:endParaRPr lang="en-AU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64492C-6BC2-4F5C-9D30-D224AED2B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83" r="17" b="-2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4964F-F4E0-4EC0-AE87-E74B44688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Klucz prywatny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Unikalna wartość dla każdego rekordu w tabeli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Może być zbudowany z dwóch kolumn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Może być naturalny lub sztuczny 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Klucz obcy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Jest to klucz prywatny innej tabeli do której dana wartość się odnosi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Może wchodzić w skład klucza prywatnego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Pozwala na budowanie relacji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1100"/>
              <a:t>Nie może istnieć wartość klucza obcego w tabeli, jeżeli tabela referencyjna nie zawiera takiej wartości w swoim kluczu prywatnym</a:t>
            </a:r>
          </a:p>
        </p:txBody>
      </p:sp>
    </p:spTree>
    <p:extLst>
      <p:ext uri="{BB962C8B-B14F-4D97-AF65-F5344CB8AC3E}">
        <p14:creationId xmlns:p14="http://schemas.microsoft.com/office/powerpoint/2010/main" val="2461976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A19CD9-98BD-4C70-B829-C1ADD7CF6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pl-PL" sz="3400" dirty="0"/>
              <a:t>Ćwiczenie – diagram ERD</a:t>
            </a:r>
            <a:endParaRPr lang="en-AU" sz="3400" dirty="0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5EDEE7D-69C6-4C8A-BBC2-6873F18B3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pl-PL" sz="1700" dirty="0"/>
              <a:t>Wybieramy wspólnie temat </a:t>
            </a:r>
          </a:p>
          <a:p>
            <a:r>
              <a:rPr lang="pl-PL" sz="1700" dirty="0"/>
              <a:t>Projektujemy bazę danych </a:t>
            </a:r>
          </a:p>
          <a:p>
            <a:r>
              <a:rPr lang="pl-PL" sz="1700" dirty="0"/>
              <a:t>Omawiamy poszczególne relacje i ich sensowność </a:t>
            </a:r>
            <a:endParaRPr lang="en-AU" sz="1700" dirty="0"/>
          </a:p>
        </p:txBody>
      </p:sp>
      <p:pic>
        <p:nvPicPr>
          <p:cNvPr id="19" name="Picture 4" descr="Konie w stajni">
            <a:extLst>
              <a:ext uri="{FF2B5EF4-FFF2-40B4-BE49-F238E27FC236}">
                <a16:creationId xmlns:a16="http://schemas.microsoft.com/office/drawing/2014/main" id="{4A32B173-4D1A-48AB-99E7-5C8961647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4" r="15322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3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85B64-D71F-4977-8EED-9BCBBC411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zajęć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212CF-3F56-40B6-AB2C-7389BC0D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 Wstęp i omówienie prowadzenia zajęć</a:t>
            </a:r>
          </a:p>
          <a:p>
            <a:r>
              <a:rPr lang="pl-PL" dirty="0"/>
              <a:t>Omówienie zasad działania baz danych oraz ich budowę oraz rodzaje relacji </a:t>
            </a:r>
          </a:p>
          <a:p>
            <a:r>
              <a:rPr lang="pl-PL" dirty="0"/>
              <a:t>Zaprojektowanie prostej bazy danych z wykorzystaniem kluczy prywatnych i kluczy obcych </a:t>
            </a:r>
            <a:r>
              <a:rPr lang="pl-PL"/>
              <a:t>oraz relacji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3784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73BB-7A5D-40C0-B1D4-A795EC74A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kontaktowe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326B0-C06C-4C85-A15B-616D4C8C1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Tomasz Jażdżewski</a:t>
            </a:r>
          </a:p>
          <a:p>
            <a:r>
              <a:rPr lang="pl-PL" dirty="0">
                <a:hlinkClick r:id="rId2"/>
              </a:rPr>
              <a:t>tjazdzewski@agh.edu.pl</a:t>
            </a:r>
            <a:endParaRPr lang="pl-PL" dirty="0"/>
          </a:p>
          <a:p>
            <a:r>
              <a:rPr lang="pl-PL" dirty="0"/>
              <a:t>Konsultacje – zdalnie z wcześniej ustalonym terminem </a:t>
            </a:r>
          </a:p>
          <a:p>
            <a:r>
              <a:rPr lang="pl-PL" dirty="0"/>
              <a:t>Preferowany kontakt przez TEAMS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11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FA2EC-4DF3-40C5-92EF-8797E7147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Prowadzenie zajęć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06DCD-3459-483E-960B-AF78DEBC4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Zajęcia są prowadzone w formie stacjonarnej </a:t>
            </a:r>
          </a:p>
          <a:p>
            <a:r>
              <a:rPr lang="pl-PL" dirty="0"/>
              <a:t>Dozwolone są 2 nieobecności bez usprawiedliwienia dla osób bez projektu semestralnego</a:t>
            </a:r>
          </a:p>
          <a:p>
            <a:r>
              <a:rPr lang="pl-PL" dirty="0"/>
              <a:t>W trakcie semestru będzie 5 mini projektów (4 muszą być zaliczone) i jeden większy końcowy (obowiązkowy)</a:t>
            </a:r>
          </a:p>
        </p:txBody>
      </p:sp>
    </p:spTree>
    <p:extLst>
      <p:ext uri="{BB962C8B-B14F-4D97-AF65-F5344CB8AC3E}">
        <p14:creationId xmlns:p14="http://schemas.microsoft.com/office/powerpoint/2010/main" val="43083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97098-166A-44EA-96E4-B6DE73AC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Formy zaliczenia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4359-2181-441D-B0CC-54296EAFD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Jeden duży projekt semestralny ? </a:t>
            </a:r>
          </a:p>
          <a:p>
            <a:r>
              <a:rPr lang="pl-PL" dirty="0"/>
              <a:t>Małe projekty na bazie materiału z zajęć, jeden większy na koniec semestru ( tematyka na następnych zajęciach po wybraniu formy zajęć)</a:t>
            </a:r>
          </a:p>
          <a:p>
            <a:pPr marL="457200" lvl="1" indent="0">
              <a:buNone/>
            </a:pPr>
            <a:r>
              <a:rPr lang="pl-PL" dirty="0"/>
              <a:t>(specyfikacje zostaną zamieszczona na kanale w </a:t>
            </a:r>
            <a:r>
              <a:rPr lang="pl-PL" dirty="0" err="1"/>
              <a:t>teamsach</a:t>
            </a:r>
            <a:r>
              <a:rPr lang="pl-PL" dirty="0"/>
              <a:t>): </a:t>
            </a:r>
          </a:p>
          <a:p>
            <a:pPr marL="457200" lvl="1" indent="0">
              <a:buNone/>
            </a:pPr>
            <a:endParaRPr lang="pl-PL" dirty="0"/>
          </a:p>
          <a:p>
            <a:pPr lvl="1"/>
            <a:endParaRPr lang="pl-PL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3746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F054F-C5E6-4B30-9AB2-BC69E6C93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Ocena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12F99-2E9D-49EB-90CB-831052DDC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Ocena będzie wystawiana na bazie średniej z wszystkich punktów zdobytych w trakcie semestru</a:t>
            </a:r>
          </a:p>
          <a:p>
            <a:r>
              <a:rPr lang="pl-PL" dirty="0"/>
              <a:t>Każdy projekt będzie posiadał indywidualną ilość punktów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842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DFC5F-E793-4E9C-B03B-69E4322AA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Serwery bazodanowe </a:t>
            </a:r>
            <a:endParaRPr lang="en-A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408860-17AD-4A07-9972-E7708B7DA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725" y="4091709"/>
            <a:ext cx="1261292" cy="178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MySQL - YouTube">
            <a:extLst>
              <a:ext uri="{FF2B5EF4-FFF2-40B4-BE49-F238E27FC236}">
                <a16:creationId xmlns:a16="http://schemas.microsoft.com/office/drawing/2014/main" id="{D70AF19C-C1DB-4330-B632-AB6061F45D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025" y="4472384"/>
            <a:ext cx="1020474" cy="10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art #1. Azure sql db backups check the status - sysadminas.eu">
            <a:extLst>
              <a:ext uri="{FF2B5EF4-FFF2-40B4-BE49-F238E27FC236}">
                <a16:creationId xmlns:a16="http://schemas.microsoft.com/office/drawing/2014/main" id="{CF292058-350A-49CE-8E27-290FD624D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849" y="2112516"/>
            <a:ext cx="1683909" cy="168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ndependent Research Firm Cites Neo4j As A Strong Performer in Big Data  NoSQL Report">
            <a:extLst>
              <a:ext uri="{FF2B5EF4-FFF2-40B4-BE49-F238E27FC236}">
                <a16:creationId xmlns:a16="http://schemas.microsoft.com/office/drawing/2014/main" id="{335D5FFB-2997-4715-A594-4A57BA76E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713" y="2407800"/>
            <a:ext cx="3381375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ongoDB : Baza danych NoSQL | OVHcloud">
            <a:extLst>
              <a:ext uri="{FF2B5EF4-FFF2-40B4-BE49-F238E27FC236}">
                <a16:creationId xmlns:a16="http://schemas.microsoft.com/office/drawing/2014/main" id="{9DE810E6-CDA4-414F-B60F-187A90D6F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576" y="4768634"/>
            <a:ext cx="4124325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dis wszechstronna baza danych typu in-memory">
            <a:extLst>
              <a:ext uri="{FF2B5EF4-FFF2-40B4-BE49-F238E27FC236}">
                <a16:creationId xmlns:a16="http://schemas.microsoft.com/office/drawing/2014/main" id="{36330BFB-5F8E-4CDC-B715-A3A9952AB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499" y="2830296"/>
            <a:ext cx="25717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701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5AC32-F97F-49E4-BE69-F1B8BFE0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pl-PL" sz="3600" dirty="0"/>
              <a:t>Relacyjne bazy danych</a:t>
            </a:r>
            <a:endParaRPr lang="en-AU" sz="36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Baza danych - Jakubs3c">
            <a:extLst>
              <a:ext uri="{FF2B5EF4-FFF2-40B4-BE49-F238E27FC236}">
                <a16:creationId xmlns:a16="http://schemas.microsoft.com/office/drawing/2014/main" id="{07B1A8CD-894A-489C-AD78-4F6F41C9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768" y="2226598"/>
            <a:ext cx="6702552" cy="350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04E19-36CE-4D6C-A768-27EFE4CE3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r>
              <a:rPr lang="pl-PL" sz="1700" dirty="0"/>
              <a:t>Bazą jest serwer bazodanowy, na którym stoją bazy danych </a:t>
            </a:r>
          </a:p>
          <a:p>
            <a:r>
              <a:rPr lang="pl-PL" sz="1700" dirty="0"/>
              <a:t>Baza danych zbudowana jest z tabel</a:t>
            </a:r>
          </a:p>
          <a:p>
            <a:r>
              <a:rPr lang="pl-PL" sz="1700" dirty="0"/>
              <a:t>Tabele zbudowane są z kolumn i wierszy</a:t>
            </a:r>
          </a:p>
          <a:p>
            <a:r>
              <a:rPr lang="pl-PL" sz="1700" dirty="0"/>
              <a:t>Pomiędzy tabelami mogą zachodzić relacje, które odwzorują rzeczywiste powiązania</a:t>
            </a:r>
          </a:p>
          <a:p>
            <a:endParaRPr lang="en-AU" sz="1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9F2C1E-6F99-4B01-A348-EAA89E1D7CAB}"/>
              </a:ext>
            </a:extLst>
          </p:cNvPr>
          <p:cNvSpPr txBox="1"/>
          <p:nvPr/>
        </p:nvSpPr>
        <p:spPr>
          <a:xfrm>
            <a:off x="353770" y="5728681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00" dirty="0"/>
              <a:t>https://sites.google.com/site/jakubs3c/baza-danych</a:t>
            </a:r>
          </a:p>
        </p:txBody>
      </p:sp>
    </p:spTree>
    <p:extLst>
      <p:ext uri="{BB962C8B-B14F-4D97-AF65-F5344CB8AC3E}">
        <p14:creationId xmlns:p14="http://schemas.microsoft.com/office/powerpoint/2010/main" val="2026561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5416EBC-B41E-4F8A-BE9F-07301B682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FF79527-C7F1-4E06-8126-A8E8C5FE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1E56B1-E51D-4AFD-92DE-459B6FD4A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19072"/>
            <a:ext cx="3103427" cy="3520440"/>
          </a:xfrm>
        </p:spPr>
        <p:txBody>
          <a:bodyPr anchor="t">
            <a:normAutofit/>
          </a:bodyPr>
          <a:lstStyle/>
          <a:p>
            <a:r>
              <a:rPr lang="pl-PL" sz="3600"/>
              <a:t>Relacje</a:t>
            </a:r>
            <a:endParaRPr lang="en-AU" sz="36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986208-8A53-4E92-9197-6B57BCCB2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11A56E-CD67-4BE0-8C67-8A1D76C7D6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059811"/>
              </p:ext>
            </p:extLst>
          </p:nvPr>
        </p:nvGraphicFramePr>
        <p:xfrm>
          <a:off x="4727448" y="640080"/>
          <a:ext cx="6967728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587308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3107E2C7F4293499A21882E905E8576" ma:contentTypeVersion="2" ma:contentTypeDescription="Utwórz nowy dokument." ma:contentTypeScope="" ma:versionID="f8f9cb58f20c50722989e5a981fb52dd">
  <xsd:schema xmlns:xsd="http://www.w3.org/2001/XMLSchema" xmlns:xs="http://www.w3.org/2001/XMLSchema" xmlns:p="http://schemas.microsoft.com/office/2006/metadata/properties" xmlns:ns2="2f1b10f6-e27c-4d9a-a8a5-abf03431e328" targetNamespace="http://schemas.microsoft.com/office/2006/metadata/properties" ma:root="true" ma:fieldsID="1ab7db543278d550ff4e81952ab63de1" ns2:_="">
    <xsd:import namespace="2f1b10f6-e27c-4d9a-a8a5-abf03431e3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1b10f6-e27c-4d9a-a8a5-abf03431e3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5DD1CB-26FD-4A64-9A02-F5A8A95861E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E1ECD32-DA5A-428C-B2C2-335825BF83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ED8F8F-3B21-4309-8A0F-65781D6F60D2}"/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405</Words>
  <Application>Microsoft Office PowerPoint</Application>
  <PresentationFormat>Panoramiczny</PresentationFormat>
  <Paragraphs>50</Paragraphs>
  <Slides>12</Slides>
  <Notes>0</Notes>
  <HiddenSlides>0</HiddenSlides>
  <MMClips>1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3" baseType="lpstr">
      <vt:lpstr>AccentBoxVTI</vt:lpstr>
      <vt:lpstr>Podstawy Baz danych</vt:lpstr>
      <vt:lpstr>Plan zajęć</vt:lpstr>
      <vt:lpstr>Informacje kontaktowe </vt:lpstr>
      <vt:lpstr>Prowadzenie zajęć</vt:lpstr>
      <vt:lpstr>Formy zaliczenia </vt:lpstr>
      <vt:lpstr>Ocena </vt:lpstr>
      <vt:lpstr>Serwery bazodanowe </vt:lpstr>
      <vt:lpstr>Relacyjne bazy danych</vt:lpstr>
      <vt:lpstr>Relacje</vt:lpstr>
      <vt:lpstr>UWAGA</vt:lpstr>
      <vt:lpstr>Klucz Prywatny, Klucz Obcy </vt:lpstr>
      <vt:lpstr>Ćwiczenie – diagram ERD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Bazy danych</dc:title>
  <dc:creator>Tj</dc:creator>
  <cp:lastModifiedBy>Tj</cp:lastModifiedBy>
  <cp:revision>7</cp:revision>
  <dcterms:created xsi:type="dcterms:W3CDTF">2022-02-28T22:32:26Z</dcterms:created>
  <dcterms:modified xsi:type="dcterms:W3CDTF">2022-10-10T07:00:57Z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0x01010043107E2C7F4293499A21882E905E8576</vt:lpwstr>
  </property>
</Properties>
</file>

<file path=docProps/thumbnail.jpeg>
</file>